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64" r:id="rId3"/>
    <p:sldId id="259" r:id="rId4"/>
    <p:sldId id="258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0"/>
    <a:srgbClr val="0000FF"/>
    <a:srgbClr val="5DA9DD"/>
    <a:srgbClr val="4267B2"/>
    <a:srgbClr val="FEF3D4"/>
    <a:srgbClr val="F8E08E"/>
    <a:srgbClr val="E8303B"/>
    <a:srgbClr val="383333"/>
    <a:srgbClr val="C26E68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83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264" y="44"/>
      </p:cViewPr>
      <p:guideLst>
        <p:guide orient="horz" pos="2208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Highly sensitive, limiting dilution-multiplex </a:t>
            </a:r>
            <a:r>
              <a:rPr lang="en-US" sz="2800" dirty="0" err="1"/>
              <a:t>seminested</a:t>
            </a:r>
            <a:r>
              <a:rPr lang="en-US" sz="2800" dirty="0"/>
              <a:t> quantitative PCR-based assay reveals a large active HIV-1 reservoir in infected ART-suppressed individuals and elite suppressors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>
            <a:noAutofit/>
          </a:bodyPr>
          <a:lstStyle/>
          <a:p>
            <a:r>
              <a:rPr lang="en-US" sz="2400" dirty="0"/>
              <a:t>Alexander Pasternak</a:t>
            </a:r>
          </a:p>
          <a:p>
            <a:endParaRPr lang="en-US" sz="1600" dirty="0"/>
          </a:p>
          <a:p>
            <a:r>
              <a:rPr lang="en-US" sz="1600" dirty="0"/>
              <a:t>Laboratory of Experimental Virology, Department of Medical Microbiology, Amsterdam UMC, </a:t>
            </a:r>
          </a:p>
          <a:p>
            <a:r>
              <a:rPr lang="en-US" sz="1600" dirty="0"/>
              <a:t>University of Amsterdam, The Netherlands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34896" y="5506074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6462C-7D91-4719-9DCD-5D7155F9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10" y="309034"/>
            <a:ext cx="8312150" cy="55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>
            <a:spLocks noChangeArrowheads="1"/>
          </p:cNvSpPr>
          <p:nvPr/>
        </p:nvSpPr>
        <p:spPr bwMode="auto">
          <a:xfrm>
            <a:off x="48973" y="859016"/>
            <a:ext cx="139023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1800" b="1" dirty="0"/>
              <a:t>PBMCs from HIV-infected individual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6762" y="859016"/>
            <a:ext cx="3090322" cy="922337"/>
            <a:chOff x="1826762" y="859016"/>
            <a:chExt cx="3090322" cy="922337"/>
          </a:xfrm>
        </p:grpSpPr>
        <p:sp>
          <p:nvSpPr>
            <p:cNvPr id="108" name="TextBox 148"/>
            <p:cNvSpPr txBox="1">
              <a:spLocks noChangeArrowheads="1"/>
            </p:cNvSpPr>
            <p:nvPr/>
          </p:nvSpPr>
          <p:spPr bwMode="auto">
            <a:xfrm>
              <a:off x="2579443" y="859016"/>
              <a:ext cx="2337641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 err="1"/>
                <a:t>Limiting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dilution</a:t>
              </a:r>
              <a:r>
                <a:rPr lang="nl-NL" altLang="en-US" sz="1800" b="1" dirty="0"/>
                <a:t> in </a:t>
              </a:r>
            </a:p>
            <a:p>
              <a:pPr algn="ctr"/>
              <a:r>
                <a:rPr lang="nl-NL" altLang="en-US" sz="1800" b="1" dirty="0"/>
                <a:t>0.5 </a:t>
              </a:r>
              <a:r>
                <a:rPr lang="nl-NL" altLang="en-US" sz="1800" b="1" dirty="0" err="1"/>
                <a:t>million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uninfected</a:t>
              </a:r>
              <a:r>
                <a:rPr lang="nl-NL" altLang="en-US" sz="1800" b="1" dirty="0"/>
                <a:t> </a:t>
              </a:r>
            </a:p>
            <a:p>
              <a:pPr algn="ctr"/>
              <a:r>
                <a:rPr lang="nl-NL" altLang="en-US" sz="1800" b="1" dirty="0"/>
                <a:t>donor PBMC/well</a:t>
              </a:r>
            </a:p>
          </p:txBody>
        </p:sp>
        <p:cxnSp>
          <p:nvCxnSpPr>
            <p:cNvPr id="115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1826762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5" name="Group 224"/>
          <p:cNvGrpSpPr/>
          <p:nvPr/>
        </p:nvGrpSpPr>
        <p:grpSpPr>
          <a:xfrm>
            <a:off x="5304640" y="997128"/>
            <a:ext cx="3065676" cy="646113"/>
            <a:chOff x="5304640" y="997128"/>
            <a:chExt cx="3065676" cy="646113"/>
          </a:xfrm>
        </p:grpSpPr>
        <p:sp>
          <p:nvSpPr>
            <p:cNvPr id="109" name="TextBox 153"/>
            <p:cNvSpPr txBox="1">
              <a:spLocks noChangeArrowheads="1"/>
            </p:cNvSpPr>
            <p:nvPr/>
          </p:nvSpPr>
          <p:spPr bwMode="auto">
            <a:xfrm>
              <a:off x="6057321" y="997128"/>
              <a:ext cx="231299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/>
                <a:t>RNA </a:t>
              </a:r>
              <a:r>
                <a:rPr lang="nl-NL" altLang="en-US" sz="1800" b="1" dirty="0" err="1"/>
                <a:t>isolation</a:t>
              </a:r>
              <a:r>
                <a:rPr lang="nl-NL" altLang="en-US" sz="1800" b="1" dirty="0"/>
                <a:t> </a:t>
              </a:r>
            </a:p>
            <a:p>
              <a:pPr algn="ctr"/>
              <a:r>
                <a:rPr lang="nl-NL" altLang="en-US" sz="1800" b="1" dirty="0" err="1"/>
                <a:t>by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the</a:t>
              </a:r>
              <a:r>
                <a:rPr lang="nl-NL" altLang="en-US" sz="1800" b="1" dirty="0"/>
                <a:t> Boom </a:t>
              </a:r>
              <a:r>
                <a:rPr lang="nl-NL" altLang="en-US" sz="1800" b="1" dirty="0" err="1"/>
                <a:t>method</a:t>
              </a:r>
              <a:endParaRPr lang="nl-NL" altLang="en-US" sz="1800" b="1" dirty="0"/>
            </a:p>
          </p:txBody>
        </p:sp>
        <p:cxnSp>
          <p:nvCxnSpPr>
            <p:cNvPr id="11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5304640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7" name="Group 226"/>
          <p:cNvGrpSpPr/>
          <p:nvPr/>
        </p:nvGrpSpPr>
        <p:grpSpPr>
          <a:xfrm>
            <a:off x="8813895" y="1785051"/>
            <a:ext cx="3213100" cy="1291955"/>
            <a:chOff x="8813895" y="1785051"/>
            <a:chExt cx="3213100" cy="1291955"/>
          </a:xfrm>
        </p:grpSpPr>
        <p:sp>
          <p:nvSpPr>
            <p:cNvPr id="111" name="TextBox 155"/>
            <p:cNvSpPr txBox="1">
              <a:spLocks noChangeArrowheads="1"/>
            </p:cNvSpPr>
            <p:nvPr/>
          </p:nvSpPr>
          <p:spPr bwMode="auto">
            <a:xfrm>
              <a:off x="8813895" y="2430893"/>
              <a:ext cx="32131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altLang="en-US" sz="1800" b="1" dirty="0" err="1"/>
                <a:t>One</a:t>
              </a:r>
              <a:r>
                <a:rPr lang="nl-NL" altLang="en-US" sz="1800" b="1" dirty="0"/>
                <a:t>-step RT + 1st PCR </a:t>
              </a:r>
            </a:p>
            <a:p>
              <a:pPr algn="ctr"/>
              <a:r>
                <a:rPr lang="nl-NL" altLang="en-US" sz="1800" b="1" dirty="0"/>
                <a:t>(multiplex US + MS RNA)</a:t>
              </a:r>
            </a:p>
          </p:txBody>
        </p:sp>
        <p:cxnSp>
          <p:nvCxnSpPr>
            <p:cNvPr id="117" name="Straight Arrow Connector 18"/>
            <p:cNvCxnSpPr>
              <a:cxnSpLocks noChangeShapeType="1"/>
            </p:cNvCxnSpPr>
            <p:nvPr/>
          </p:nvCxnSpPr>
          <p:spPr bwMode="auto">
            <a:xfrm rot="5400000" flipV="1">
              <a:off x="10237883" y="196761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6" name="Group 225"/>
          <p:cNvGrpSpPr/>
          <p:nvPr/>
        </p:nvGrpSpPr>
        <p:grpSpPr>
          <a:xfrm>
            <a:off x="8757872" y="1136034"/>
            <a:ext cx="2580689" cy="368300"/>
            <a:chOff x="8757872" y="1136034"/>
            <a:chExt cx="2580689" cy="368300"/>
          </a:xfrm>
        </p:grpSpPr>
        <p:sp>
          <p:nvSpPr>
            <p:cNvPr id="110" name="TextBox 154"/>
            <p:cNvSpPr txBox="1">
              <a:spLocks noChangeArrowheads="1"/>
            </p:cNvSpPr>
            <p:nvPr/>
          </p:nvSpPr>
          <p:spPr bwMode="auto">
            <a:xfrm>
              <a:off x="9510555" y="1136034"/>
              <a:ext cx="182800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 err="1"/>
                <a:t>DNase</a:t>
              </a:r>
              <a:r>
                <a:rPr lang="nl-NL" altLang="en-US" sz="1800" b="1" dirty="0"/>
                <a:t> treatment</a:t>
              </a:r>
            </a:p>
          </p:txBody>
        </p:sp>
        <p:cxnSp>
          <p:nvCxnSpPr>
            <p:cNvPr id="121" name="Straight Arrow Connector 174"/>
            <p:cNvCxnSpPr>
              <a:cxnSpLocks noChangeShapeType="1"/>
            </p:cNvCxnSpPr>
            <p:nvPr/>
          </p:nvCxnSpPr>
          <p:spPr bwMode="auto">
            <a:xfrm flipV="1">
              <a:off x="8757872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Group 228"/>
          <p:cNvGrpSpPr/>
          <p:nvPr/>
        </p:nvGrpSpPr>
        <p:grpSpPr>
          <a:xfrm>
            <a:off x="288773" y="2093674"/>
            <a:ext cx="8269288" cy="2908300"/>
            <a:chOff x="288773" y="2427049"/>
            <a:chExt cx="8269288" cy="2908300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2149323" y="2995374"/>
              <a:ext cx="3097213" cy="1944688"/>
              <a:chOff x="1700808" y="980728"/>
              <a:chExt cx="3096344" cy="19442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D687AD-623C-4633-83DD-234A84410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8DC521-818A-4772-B679-9F5556B0AA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C7ACF10-F8C6-419C-98C7-9174C2687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57E491-6B9A-4AE7-A573-5CA865101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EDDC22-58EA-421C-B18D-F32157850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B7F4EF0-9FB3-4C27-813B-FA0E7583FA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8D87FC0-2F58-4E96-B917-B47BED16E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223BC9E-051F-44EB-81B6-6C76AAFF7F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8D9E66-C0BE-49A1-8C9A-F05AB82B4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898D9C1-7C6A-4086-B6B0-E6725CDE2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F974835-DE40-4531-B7E1-D051A82F90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47006EE-0E6A-4814-9EA9-429DB13D94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980728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E9E130-B5CE-4E03-B120-E01445398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95E4530-D066-4E5D-88CD-0C248B257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2278DE3-78D6-4B63-9587-D591B7EA08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45C9E2B-CC09-4B3E-AE1C-7C368AD2F1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1ABEC1B-CB9F-4F91-BE79-894A3F0AB6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EC172A1-2465-4FE5-983D-4670DB1A99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2E997D-8206-4CC0-8526-02F8C7DE2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CC318F0-9690-4657-94B7-E3931590D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5C22A84-1A53-4691-9141-2DD388021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B99C6BA-01B3-49EB-BA42-0A54EBC85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006323-E977-4C03-AEDC-E52CCEEA6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958A16A-21A1-49AD-8309-E69B774B0C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1267996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A474517-6942-41E8-B0C5-2C8388A20E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C7D8C4B-70CF-49AD-8FC3-45879E032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035893B-C721-41C4-849E-2CE389984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87D3E2A-45FF-4323-A317-693D2B7AC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45E4E8A-C7C8-4482-98EB-ED0260A541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1DAB66-8211-43D6-83BB-8779F4CD3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04C4FA7-6816-443F-AF95-4BFDF2AD94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25CD58B-CF2C-423C-9EFC-2778FC81DC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19EE15-E872-4E8D-A39D-809434D01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7B99E50-8E2B-4E6A-A3C0-221A33868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A6F0E84-9CE2-4290-81D2-245E61912A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77D8161-72FE-401C-9D6B-278C74A19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1556851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7551237-EBC5-494C-A00D-5846C35E5D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CFDDAAA-9F62-4566-92F2-B42FA030E6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941E25-4A0B-4675-932B-BB6BBBB78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1844118"/>
                <a:ext cx="215839" cy="2174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F9BC9CE-8912-4A7E-9767-64DDFC76EA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478A525-C2C9-469A-9DF8-A79096069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8D881CF-422B-4265-80CE-A4EBB447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1844118"/>
                <a:ext cx="215839" cy="2174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B2F36E-5E03-403D-BBB5-86DE1F3F63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1844118"/>
                <a:ext cx="215839" cy="2174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4914E6A-27A3-4A47-84B6-1F6E43D726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8D77E7B-FC36-4F78-A3CC-1158B4D281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62C8A01-49D1-4F6F-9ABC-92334F1C8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349AFDC-DBC5-41AF-B1CF-923469587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EB73B20-FAE8-46C0-AB31-8CE25BE1E3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1844118"/>
                <a:ext cx="215839" cy="2174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E640361-09E8-4F58-BADE-3E77E45F8F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FF17EA2-8C3F-434E-964A-DA77A2428E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2132973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ACCD34E-0A7E-441A-B646-8C48079F48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2D599BE-30A6-4F9F-864A-8285DE5C32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2132973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C283293-CB99-46C9-82E1-5577AC9FCD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E8DCD51-DE72-480F-A482-21C37CF299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392577-50EA-47A1-AC39-63177E684A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6513649-3528-4C96-8CA6-DECD32014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2132973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5F772E2-258C-43E5-9E2B-8A8038A88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97FDA8F-79C2-481B-86B0-C1778D9CE5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2132973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33B19B0-E039-4E18-A8CB-3B9FCD04A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2132973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022D3B8-B0A6-47F4-9C94-04FD3F2A0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2132973"/>
                <a:ext cx="215839" cy="21584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ACE5C97-29EB-4628-8D00-DFB587F0B8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D46D77-7A80-45BC-A87F-31E34C341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2420241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2F1D887-E980-4AAA-867E-05E610D71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08F4D38-F664-4DD7-8785-052C8A256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A2102FE-02D5-4D8F-958A-903222504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2420241"/>
                <a:ext cx="215839" cy="2174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4A6C0CB-32E0-4BE1-9EF6-05F45F1BAF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EE297F8-5044-4539-9653-49C96A299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D0AC38C-083B-40A3-AB23-FE76848E34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C513A0D-E6F1-4527-92CF-FEAFA3494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9664EB2-6437-4D35-A90E-E5F835A904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D196A8D-C0B9-4916-9285-C343FC638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B7185FE-01D0-4FFE-BCB1-E1D9876D82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2420241"/>
                <a:ext cx="215839" cy="217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606DD5D-906A-4020-BDD3-C0A70D606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0808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E2A7623-0EF0-45C4-A2AD-6901F6BCB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73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12C776F-5C22-4F78-AD95-5C7749BF6B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4536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2E5E080-2184-4902-8E12-4ED797E2A4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401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5316CAC-EE06-4F70-BDC8-7F7893F01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264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EB20A56-18E9-4C44-8B5E-6EE5194FF3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0129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DA812CE-E4EB-47D2-912A-157017EB4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1992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27B89A4-E7FE-40DA-BFEE-2820209C66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3857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C39CB23-009F-4655-8542-BBB20264E1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5720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EAA6D53-B595-4B8F-BFCA-5D34998CF3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585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B999361-7A36-4673-ABC4-6FCBACB56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448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BFAED44-BE73-40CE-A7DB-881722AD4F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313" y="2709096"/>
                <a:ext cx="215839" cy="2158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3" name="TextBox 131"/>
            <p:cNvSpPr txBox="1">
              <a:spLocks noChangeArrowheads="1"/>
            </p:cNvSpPr>
            <p:nvPr/>
          </p:nvSpPr>
          <p:spPr bwMode="auto">
            <a:xfrm>
              <a:off x="288773" y="2427049"/>
              <a:ext cx="1736725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nl-NL" altLang="en-US" sz="1600" b="1" dirty="0"/>
                <a:t>PBMC per </a:t>
              </a:r>
              <a:r>
                <a:rPr lang="nl-NL" altLang="en-US" sz="1600" b="1" dirty="0" err="1"/>
                <a:t>dilution</a:t>
              </a:r>
              <a:endParaRPr lang="nl-NL" altLang="en-US" sz="1600" b="1" dirty="0"/>
            </a:p>
            <a:p>
              <a:pPr algn="r"/>
              <a:endParaRPr lang="nl-NL" altLang="en-US" sz="1000" b="1" dirty="0"/>
            </a:p>
            <a:p>
              <a:pPr algn="r"/>
              <a:endParaRPr lang="nl-NL" altLang="en-US" sz="1000" b="1" dirty="0"/>
            </a:p>
            <a:p>
              <a:pPr algn="r"/>
              <a:r>
                <a:rPr lang="nl-NL" altLang="en-US" sz="1200" b="1" dirty="0"/>
                <a:t>2,000,000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500,000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125,000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31,250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7,813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1,953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488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122</a:t>
              </a:r>
              <a:endParaRPr lang="en-US" altLang="en-US" sz="1200" b="1" dirty="0"/>
            </a:p>
          </p:txBody>
        </p:sp>
        <p:grpSp>
          <p:nvGrpSpPr>
            <p:cNvPr id="94" name="Group 132"/>
            <p:cNvGrpSpPr>
              <a:grpSpLocks/>
            </p:cNvGrpSpPr>
            <p:nvPr/>
          </p:nvGrpSpPr>
          <p:grpSpPr bwMode="auto">
            <a:xfrm>
              <a:off x="2149323" y="5011499"/>
              <a:ext cx="3097213" cy="215900"/>
              <a:chOff x="1712640" y="2996976"/>
              <a:chExt cx="3096344" cy="2160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061960F-571A-4334-A272-6AF544C4B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2640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E7214D4-C219-4E30-AE60-F26FC0493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505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BF7E6D7-83AF-4D5F-B1F3-EC67B66A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6368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0E2633-E167-4A8A-A339-C3751E43DB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8233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46BF107-3C57-4C64-9BF4-36360F33D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0096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6C5D538-3A99-46A5-BD69-C96092C6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1961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8774C84-9D29-4B27-8BA6-6EAF287556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3824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AF2298C-E338-46AC-9C31-48D1EA97E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5689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398BAF3-76AF-4D5A-BE84-E06C7E6BE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7552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8405C9A-A2AB-4FD8-8DCE-60F3EA16E3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9417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6A1FF93-1644-46BC-9D32-738C1267B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280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D225A86-9774-48E7-938C-56EFBA3549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3145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A658D1C-5C26-4243-A963-A900640D2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9FD7658-8C70-44BA-B311-368D99BA9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CA43B3F-C9BB-48F3-B298-7099ECBEE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ABE536A-A247-4BA0-B1BC-C67AD84CAA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2F75766-0956-45AE-A7F9-46009C37A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5A8E3D8-EE23-4D5C-A4AF-59435829C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9928787-CBB4-44EC-B213-703A347A0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3B2DFF6-EFCE-4BD1-9BD0-07485899A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003312"/>
              <a:ext cx="217487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D36C287-355A-4186-B513-011E6AE4C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003312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6E50F77-2542-40B8-8EEA-40E900B35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B03E16B-F6D3-4983-BDF7-862D150DA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1D1713B-A75F-4A6B-A1EE-32B248AD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0033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C4A9F32-F0A3-4D16-BADE-E0AAB608C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F453C24-A0F9-4655-B3C9-23CB1C11C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2D93571-8F95-4ADA-BD3A-9664F4430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839F6C3-D5F7-4B7B-A2DC-9863E7953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DD86825-0839-4EAC-8C64-B52107AA5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1023F9F-4D6B-4B4B-B53E-0BD808755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3801A93-CAAA-406B-A3D6-3D4C42AB5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3C595A1-D693-4C82-A52C-DD5445AF9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290649"/>
              <a:ext cx="217487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B7FE2D0-45F4-4AAF-9F98-A5A59B9059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290649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E972C3C-CB2E-46C1-8879-877978CA6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F1F4F65-8E02-4710-AE2B-D91836B09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D725BCE-7A85-4FA0-A73E-622EE0E07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290649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760CE3B-6466-4CE7-BF4A-B296E34E1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5795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5255DAA-D4F0-49B7-A0DD-4B0CB5673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579574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9AE185A-C957-40D6-9141-1958DF93A1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579574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1ACCBDE-E9F8-4C0E-B441-797B2F551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5795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6A2AF45-D1C5-46A8-9BFA-AECCE23D4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5795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06CF8EF-74A8-49AB-8798-AC8E57AA2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579574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7B485DB-725C-4BD9-8587-89BAC0667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5795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FB7584-221B-498D-84CF-22B03497F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579574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B5E2500-1291-4F75-AAFF-1DD0667F1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579574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13DA87C-B1FA-400B-AC9E-E09E73A5A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5795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DE1A432-5B30-4E0D-AF7E-A6ABAF065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579574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F09069A-DBAB-4E1B-8DDD-322CCAE9A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579574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335B16C-0C3B-48A0-8EFE-4B69CBBE7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C20550B-7B3E-4532-A761-FC633A6E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1427942-86AA-4692-BF7B-0E34FF4AC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866912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37E29C4-3180-4D2B-BB3C-69062823F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1CB97D4-9F25-487F-91C3-41BC69189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D33E222-33B7-4A8E-8AC1-E69570929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D1AC8E-62EE-4CFB-920D-5305CC12C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973D491-C7E9-406D-8A89-5DBDDD2B4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866912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45DDC4B-1EBB-42A1-8313-C67CDB5B6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866912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6F8D143-7962-4932-8260-88F76DE3A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889215E-10D5-47CF-9DA6-ADAAE95F1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355E05C-BE6E-4C13-ACED-A9C6A0D7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86691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77B25B3-B513-4CEC-B491-7FEDA2840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9C6B9A2-879D-40EE-8F38-7DB33D395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1E5679B-D43B-4A3F-B365-E0E47457E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22E379D-7287-4553-BB05-897A78576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0430005-F71A-4515-A2CE-6490B4A20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132D80-6090-488F-8AD0-124D1929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A73E406-B96B-45E9-AF0F-3A90BB49C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2870130-6274-43AC-88F1-AD5D7CA6A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155837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FD84555-25CB-405A-9F7B-4E5213B74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155837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E510698-D5CC-4EC8-8BAD-BA3D46E4E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72B3B72-3181-4D3C-AD95-A11F9601FD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712CD54-CB80-4939-AD36-3D2F577F1F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155837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2370AF8-2528-40AF-ABF0-151F63455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93E4B11-790F-4CC9-8982-D9E7EC01A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70F5F9-6C41-4D71-A394-4F73C5275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DA8D4BD-44A7-462F-BCE2-1BE33D2AA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855DCD1-B418-4190-9184-A0BF665D7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1AF3740-1406-4958-94D8-1608E9786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A8DAD70-C7F6-48CB-8D4A-44352F56E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3AFB2D9-AB9F-4504-8504-CAF2C13A7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443174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D95D6EA-1CF9-494E-AD1E-F59DB9FA8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443174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6424DD6-4977-48EF-A808-815BF3231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BD06F09-9B96-432E-825A-106CC6220A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0CC6759-85AE-48B4-9932-04E742435A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44317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53FF1FA-F61A-4E39-AC7D-1D5602B7E8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4AF5926-F054-4660-B8E7-E07DA0A7A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7470EAE-4AB8-4DC1-A1CD-DD3D3D0AB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F63C5C3-836A-4F48-9DFA-E1C95ED90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3EC9DC5-7E5D-458E-A311-17844146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A5B53C-888D-4F84-BBC0-6FAED95DB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8B7940-FC08-47C2-8E5B-7E632FD2B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0EE7E6D-55B8-48C1-AA96-AE799B131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732099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07ECD67-2BB8-4E64-A115-B3E8C055C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732099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F42DC2A-0809-4F2B-B7B1-2E6B2B44D2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BF85FB1-8774-4292-AC3F-B48460941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E8851F6-6E37-4550-A1F5-AF00DEAF9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732099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6" name="Group 261"/>
            <p:cNvGrpSpPr>
              <a:grpSpLocks/>
            </p:cNvGrpSpPr>
            <p:nvPr/>
          </p:nvGrpSpPr>
          <p:grpSpPr bwMode="auto">
            <a:xfrm>
              <a:off x="5462436" y="5019437"/>
              <a:ext cx="3095625" cy="215900"/>
              <a:chOff x="1712640" y="2996976"/>
              <a:chExt cx="3096344" cy="216000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24A82C8-A5E5-4836-84BF-10BA31269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2640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4FD81BF-E494-4FE5-8446-BEA11A8E36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638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831F521-ABC6-4EB6-BE89-80DD2CD987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6637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B008CCA9-D1E7-4BA1-919B-0F74040D3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8635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7003B84-1AC9-4F66-A204-61D8BE29FD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0633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F0F5E5C-831C-445C-94B1-C4DAD136C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2631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DC59DFA-54CC-4323-9767-03F50D5B6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3042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FAFB5A8-9D94-4496-B80C-5B1864A8AB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5041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6DE75CE-7079-4389-98F1-69FDDC69AB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7038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AB4A0C5-2A8A-4BBC-A665-A36F71160C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9037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B005611-8FF8-46A4-9493-F91C9E14AF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35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1B806D5-CE9A-458A-BB6A-ED4B5CFDB3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3034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9" name="TextBox 26"/>
            <p:cNvSpPr txBox="1">
              <a:spLocks noChangeArrowheads="1"/>
            </p:cNvSpPr>
            <p:nvPr/>
          </p:nvSpPr>
          <p:spPr bwMode="auto">
            <a:xfrm>
              <a:off x="2860523" y="2427049"/>
              <a:ext cx="1781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en-US" sz="1800" b="1" dirty="0"/>
                <a:t>US RNA+ </a:t>
              </a:r>
              <a:r>
                <a:rPr lang="nl-NL" altLang="en-US" sz="1800" b="1" dirty="0" err="1"/>
                <a:t>cells</a:t>
              </a:r>
              <a:endParaRPr lang="nl-NL" altLang="en-US" sz="1800" b="1" dirty="0"/>
            </a:p>
          </p:txBody>
        </p:sp>
        <p:sp>
          <p:nvSpPr>
            <p:cNvPr id="220" name="TextBox 275"/>
            <p:cNvSpPr txBox="1">
              <a:spLocks noChangeArrowheads="1"/>
            </p:cNvSpPr>
            <p:nvPr/>
          </p:nvSpPr>
          <p:spPr bwMode="auto">
            <a:xfrm>
              <a:off x="6162523" y="2427049"/>
              <a:ext cx="1808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en-US" sz="1800" b="1"/>
                <a:t>MS RNA+ cells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50190" y="66853"/>
            <a:ext cx="1800225" cy="1012825"/>
            <a:chOff x="1150190" y="66853"/>
            <a:chExt cx="1800225" cy="1012825"/>
          </a:xfrm>
        </p:grpSpPr>
        <p:sp>
          <p:nvSpPr>
            <p:cNvPr id="221" name="TextBox 276"/>
            <p:cNvSpPr txBox="1">
              <a:spLocks noChangeArrowheads="1"/>
            </p:cNvSpPr>
            <p:nvPr/>
          </p:nvSpPr>
          <p:spPr bwMode="auto">
            <a:xfrm>
              <a:off x="1150190" y="66853"/>
              <a:ext cx="18002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altLang="en-US" sz="1800" b="1" dirty="0" err="1"/>
                <a:t>Optional</a:t>
              </a:r>
              <a:r>
                <a:rPr lang="nl-NL" altLang="en-US" sz="1800" b="1" dirty="0"/>
                <a:t>: </a:t>
              </a:r>
              <a:r>
                <a:rPr lang="nl-NL" altLang="en-US" sz="1800" b="1" dirty="0" err="1"/>
                <a:t>cell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stimulation</a:t>
              </a:r>
              <a:endParaRPr lang="nl-NL" altLang="en-US" sz="1800" b="1" dirty="0"/>
            </a:p>
          </p:txBody>
        </p:sp>
        <p:cxnSp>
          <p:nvCxnSpPr>
            <p:cNvPr id="222" name="Straight Arrow Connector 28"/>
            <p:cNvCxnSpPr>
              <a:cxnSpLocks noChangeShapeType="1"/>
              <a:stCxn id="221" idx="2"/>
            </p:cNvCxnSpPr>
            <p:nvPr/>
          </p:nvCxnSpPr>
          <p:spPr bwMode="auto">
            <a:xfrm>
              <a:off x="2050303" y="714553"/>
              <a:ext cx="0" cy="36512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8" name="Group 227"/>
          <p:cNvGrpSpPr/>
          <p:nvPr/>
        </p:nvGrpSpPr>
        <p:grpSpPr>
          <a:xfrm>
            <a:off x="8774475" y="3357723"/>
            <a:ext cx="3291941" cy="1292171"/>
            <a:chOff x="8774475" y="3357723"/>
            <a:chExt cx="3291941" cy="1292171"/>
          </a:xfrm>
        </p:grpSpPr>
        <p:grpSp>
          <p:nvGrpSpPr>
            <p:cNvPr id="2" name="Group 1"/>
            <p:cNvGrpSpPr/>
            <p:nvPr/>
          </p:nvGrpSpPr>
          <p:grpSpPr>
            <a:xfrm>
              <a:off x="8774475" y="4003563"/>
              <a:ext cx="3291941" cy="646331"/>
              <a:chOff x="8773630" y="4003563"/>
              <a:chExt cx="3291941" cy="646331"/>
            </a:xfrm>
          </p:grpSpPr>
          <p:sp>
            <p:nvSpPr>
              <p:cNvPr id="113" name="TextBox 156"/>
              <p:cNvSpPr txBox="1">
                <a:spLocks noChangeArrowheads="1"/>
              </p:cNvSpPr>
              <p:nvPr/>
            </p:nvSpPr>
            <p:spPr bwMode="auto">
              <a:xfrm>
                <a:off x="8773630" y="4003563"/>
                <a:ext cx="156823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altLang="en-US" sz="1800" b="1" dirty="0"/>
                  <a:t>qPCR US RNA (</a:t>
                </a:r>
                <a:r>
                  <a:rPr lang="nl-NL" altLang="en-US" sz="1800" b="1" i="1" dirty="0"/>
                  <a:t>gag</a:t>
                </a:r>
                <a:r>
                  <a:rPr lang="nl-NL" altLang="en-US" sz="1800" b="1" dirty="0"/>
                  <a:t>)</a:t>
                </a:r>
              </a:p>
            </p:txBody>
          </p:sp>
          <p:sp>
            <p:nvSpPr>
              <p:cNvPr id="114" name="TextBox 157"/>
              <p:cNvSpPr txBox="1">
                <a:spLocks noChangeArrowheads="1"/>
              </p:cNvSpPr>
              <p:nvPr/>
            </p:nvSpPr>
            <p:spPr bwMode="auto">
              <a:xfrm>
                <a:off x="10442422" y="4003563"/>
                <a:ext cx="162314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altLang="en-US" sz="1800" b="1" dirty="0"/>
                  <a:t>qPCR MS RNA (</a:t>
                </a:r>
                <a:r>
                  <a:rPr lang="nl-NL" altLang="en-US" sz="1800" b="1" i="1" dirty="0"/>
                  <a:t>tat/rev/nef</a:t>
                </a:r>
                <a:r>
                  <a:rPr lang="nl-NL" altLang="en-US" sz="1800" b="1" dirty="0"/>
                  <a:t>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0076180" y="3357723"/>
              <a:ext cx="487363" cy="365125"/>
              <a:chOff x="10176764" y="3278803"/>
              <a:chExt cx="487363" cy="365125"/>
            </a:xfrm>
          </p:grpSpPr>
          <p:cxnSp>
            <p:nvCxnSpPr>
              <p:cNvPr id="223" name="Straight Arrow Connector 18"/>
              <p:cNvCxnSpPr>
                <a:cxnSpLocks noChangeShapeType="1"/>
              </p:cNvCxnSpPr>
              <p:nvPr/>
            </p:nvCxnSpPr>
            <p:spPr bwMode="auto">
              <a:xfrm rot="2700000" flipV="1">
                <a:off x="10481564" y="3461366"/>
                <a:ext cx="36512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" name="Straight Arrow Connector 18"/>
              <p:cNvCxnSpPr>
                <a:cxnSpLocks noChangeShapeType="1"/>
              </p:cNvCxnSpPr>
              <p:nvPr/>
            </p:nvCxnSpPr>
            <p:spPr bwMode="auto">
              <a:xfrm rot="18900000" flipH="1" flipV="1">
                <a:off x="10176764" y="3461366"/>
                <a:ext cx="36512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TextBox 4"/>
          <p:cNvSpPr txBox="1"/>
          <p:nvPr/>
        </p:nvSpPr>
        <p:spPr>
          <a:xfrm>
            <a:off x="288773" y="5203698"/>
            <a:ext cx="926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Frequencies of cells with US or MS RNA are determined using the maximum likelihood method </a:t>
            </a:r>
            <a:endParaRPr lang="nl-NL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288773" y="5657850"/>
            <a:ext cx="829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Detection limit = 1 HIV RNA+ cell in 7.6 million cells </a:t>
            </a:r>
            <a:r>
              <a:rPr lang="en-US" b="1" dirty="0"/>
              <a:t>(based on typical nr. of replicates)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26907"/>
              </p:ext>
            </p:extLst>
          </p:nvPr>
        </p:nvGraphicFramePr>
        <p:xfrm>
          <a:off x="2493168" y="562737"/>
          <a:ext cx="7205663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8" r:id="rId3" imgW="4003629" imgH="2486864" progId="Prism8.Document">
                  <p:embed/>
                </p:oleObj>
              </mc:Choice>
              <mc:Fallback>
                <p:oleObj name="Prism 8" r:id="rId3" imgW="4003629" imgH="2486864" progId="Prism8.Document">
                  <p:embed/>
                  <p:pic>
                    <p:nvPicPr>
                      <p:cNvPr id="2172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168" y="562737"/>
                        <a:ext cx="7205663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35"/>
          <p:cNvCxnSpPr>
            <a:cxnSpLocks noChangeShapeType="1"/>
          </p:cNvCxnSpPr>
          <p:nvPr/>
        </p:nvCxnSpPr>
        <p:spPr bwMode="auto">
          <a:xfrm>
            <a:off x="5042693" y="934212"/>
            <a:ext cx="1371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5576093" y="567500"/>
            <a:ext cx="30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b="1"/>
              <a:t>*</a:t>
            </a:r>
          </a:p>
        </p:txBody>
      </p:sp>
      <p:cxnSp>
        <p:nvCxnSpPr>
          <p:cNvPr id="5" name="Straight Connector 303"/>
          <p:cNvCxnSpPr>
            <a:cxnSpLocks noChangeShapeType="1"/>
          </p:cNvCxnSpPr>
          <p:nvPr/>
        </p:nvCxnSpPr>
        <p:spPr bwMode="auto">
          <a:xfrm>
            <a:off x="6480968" y="934212"/>
            <a:ext cx="1371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304"/>
          <p:cNvSpPr txBox="1">
            <a:spLocks noChangeArrowheads="1"/>
          </p:cNvSpPr>
          <p:nvPr/>
        </p:nvSpPr>
        <p:spPr bwMode="auto">
          <a:xfrm>
            <a:off x="6954043" y="575437"/>
            <a:ext cx="42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b="1"/>
              <a:t>**</a:t>
            </a:r>
          </a:p>
        </p:txBody>
      </p:sp>
      <p:cxnSp>
        <p:nvCxnSpPr>
          <p:cNvPr id="7" name="Straight Connector 305"/>
          <p:cNvCxnSpPr>
            <a:cxnSpLocks noChangeShapeType="1"/>
          </p:cNvCxnSpPr>
          <p:nvPr/>
        </p:nvCxnSpPr>
        <p:spPr bwMode="auto">
          <a:xfrm>
            <a:off x="5041106" y="502412"/>
            <a:ext cx="2816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306"/>
          <p:cNvSpPr txBox="1">
            <a:spLocks noChangeArrowheads="1"/>
          </p:cNvSpPr>
          <p:nvPr/>
        </p:nvSpPr>
        <p:spPr bwMode="auto">
          <a:xfrm>
            <a:off x="6236493" y="127762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b="1"/>
              <a:t>**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2497" y="4966730"/>
            <a:ext cx="874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 viremic therapy-naïve individuals</a:t>
            </a:r>
            <a:r>
              <a:rPr lang="en-US" b="1" dirty="0"/>
              <a:t>, </a:t>
            </a:r>
            <a:r>
              <a:rPr lang="en-US" b="1" dirty="0">
                <a:solidFill>
                  <a:srgbClr val="00C000"/>
                </a:solidFill>
              </a:rPr>
              <a:t>5 </a:t>
            </a:r>
            <a:r>
              <a:rPr lang="en-US" b="1" dirty="0" err="1">
                <a:solidFill>
                  <a:srgbClr val="00C000"/>
                </a:solidFill>
              </a:rPr>
              <a:t>aviremic</a:t>
            </a:r>
            <a:r>
              <a:rPr lang="en-US" b="1" dirty="0">
                <a:solidFill>
                  <a:srgbClr val="00C000"/>
                </a:solidFill>
              </a:rPr>
              <a:t> ART-treated individuals</a:t>
            </a:r>
            <a:r>
              <a:rPr lang="en-US" b="1" dirty="0"/>
              <a:t>, </a:t>
            </a:r>
            <a:r>
              <a:rPr lang="en-US" b="1" dirty="0">
                <a:solidFill>
                  <a:srgbClr val="0000FF"/>
                </a:solidFill>
              </a:rPr>
              <a:t>2 elite suppressors</a:t>
            </a:r>
          </a:p>
          <a:p>
            <a:pPr algn="ctr"/>
            <a:r>
              <a:rPr lang="en-US" b="1" dirty="0"/>
              <a:t>No </a:t>
            </a:r>
            <a:r>
              <a:rPr lang="en-US" b="1" i="1" dirty="0"/>
              <a:t>ex vivo</a:t>
            </a:r>
            <a:r>
              <a:rPr lang="en-US" b="1" dirty="0"/>
              <a:t> stimulation</a:t>
            </a:r>
          </a:p>
          <a:p>
            <a:pPr algn="ctr"/>
            <a:r>
              <a:rPr lang="nl-NL" b="1" dirty="0"/>
              <a:t>All HIV-1 forms detectable in all individuals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2324" y="34554"/>
            <a:ext cx="11934440" cy="3448835"/>
            <a:chOff x="102324" y="34554"/>
            <a:chExt cx="11934440" cy="3448835"/>
          </a:xfrm>
        </p:grpSpPr>
        <p:graphicFrame>
          <p:nvGraphicFramePr>
            <p:cNvPr id="2" name="Object 2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197649"/>
                </p:ext>
              </p:extLst>
            </p:nvPr>
          </p:nvGraphicFramePr>
          <p:xfrm>
            <a:off x="102324" y="34554"/>
            <a:ext cx="3669783" cy="3448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Prism 8" r:id="rId3" imgW="3669783" imgH="3448835" progId="Prism8.Document">
                    <p:embed/>
                  </p:oleObj>
                </mc:Choice>
                <mc:Fallback>
                  <p:oleObj name="Prism 8" r:id="rId3" imgW="3669783" imgH="3448835" progId="Prism8.Document">
                    <p:embed/>
                    <p:pic>
                      <p:nvPicPr>
                        <p:cNvPr id="2173" name="Object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24" y="34554"/>
                          <a:ext cx="3669783" cy="3448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062363"/>
                </p:ext>
              </p:extLst>
            </p:nvPr>
          </p:nvGraphicFramePr>
          <p:xfrm>
            <a:off x="4305779" y="34554"/>
            <a:ext cx="3674105" cy="3448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Prism 8" r:id="rId5" imgW="3674105" imgH="3448835" progId="Prism8.Document">
                    <p:embed/>
                  </p:oleObj>
                </mc:Choice>
                <mc:Fallback>
                  <p:oleObj name="Prism 8" r:id="rId5" imgW="3674105" imgH="3448835" progId="Prism8.Document">
                    <p:embed/>
                    <p:pic>
                      <p:nvPicPr>
                        <p:cNvPr id="2174" name="Object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779" y="34554"/>
                          <a:ext cx="3674105" cy="3448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7963438"/>
                </p:ext>
              </p:extLst>
            </p:nvPr>
          </p:nvGraphicFramePr>
          <p:xfrm>
            <a:off x="8513556" y="34554"/>
            <a:ext cx="3523208" cy="3448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Prism 8" r:id="rId7" imgW="3523208" imgH="3448835" progId="Prism8.Document">
                    <p:embed/>
                  </p:oleObj>
                </mc:Choice>
                <mc:Fallback>
                  <p:oleObj name="Prism 8" r:id="rId7" imgW="3523208" imgH="3448835" progId="Prism8.Document">
                    <p:embed/>
                    <p:pic>
                      <p:nvPicPr>
                        <p:cNvPr id="2175" name="Object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3556" y="34554"/>
                          <a:ext cx="3523208" cy="3448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01600" y="3414713"/>
            <a:ext cx="12036080" cy="2745047"/>
            <a:chOff x="101600" y="3414713"/>
            <a:chExt cx="12036080" cy="2745047"/>
          </a:xfrm>
        </p:grpSpPr>
        <p:graphicFrame>
          <p:nvGraphicFramePr>
            <p:cNvPr id="5" name="Object 2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933533"/>
                </p:ext>
              </p:extLst>
            </p:nvPr>
          </p:nvGraphicFramePr>
          <p:xfrm>
            <a:off x="101600" y="3414713"/>
            <a:ext cx="4003675" cy="274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Prism 8" r:id="rId9" imgW="4003629" imgH="2744374" progId="Prism8.Document">
                    <p:embed/>
                  </p:oleObj>
                </mc:Choice>
                <mc:Fallback>
                  <p:oleObj name="Prism 8" r:id="rId9" imgW="4003629" imgH="2744374" progId="Prism8.Document">
                    <p:embed/>
                    <p:pic>
                      <p:nvPicPr>
                        <p:cNvPr id="2176" name="Object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" y="3414713"/>
                          <a:ext cx="4003675" cy="2744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199896"/>
                </p:ext>
              </p:extLst>
            </p:nvPr>
          </p:nvGraphicFramePr>
          <p:xfrm>
            <a:off x="4269085" y="3415386"/>
            <a:ext cx="3852732" cy="274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Prism 8" r:id="rId11" imgW="3852732" imgH="2744374" progId="Prism8.Document">
                    <p:embed/>
                  </p:oleObj>
                </mc:Choice>
                <mc:Fallback>
                  <p:oleObj name="Prism 8" r:id="rId11" imgW="3852732" imgH="2744374" progId="Prism8.Document">
                    <p:embed/>
                    <p:pic>
                      <p:nvPicPr>
                        <p:cNvPr id="2177" name="Object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085" y="3415386"/>
                          <a:ext cx="3852732" cy="2744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6840073"/>
                </p:ext>
              </p:extLst>
            </p:nvPr>
          </p:nvGraphicFramePr>
          <p:xfrm>
            <a:off x="8284948" y="3415386"/>
            <a:ext cx="3852732" cy="274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Prism 8" r:id="rId13" imgW="3852732" imgH="2744374" progId="Prism8.Document">
                    <p:embed/>
                  </p:oleObj>
                </mc:Choice>
                <mc:Fallback>
                  <p:oleObj name="Prism 8" r:id="rId13" imgW="3852732" imgH="2744374" progId="Prism8.Document">
                    <p:embed/>
                    <p:pic>
                      <p:nvPicPr>
                        <p:cNvPr id="2178" name="Object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948" y="3415386"/>
                          <a:ext cx="3852732" cy="2744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64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AD7FC-CCB7-4304-9D91-6983EC9FFBC0}"/>
              </a:ext>
            </a:extLst>
          </p:cNvPr>
          <p:cNvGrpSpPr/>
          <p:nvPr/>
        </p:nvGrpSpPr>
        <p:grpSpPr>
          <a:xfrm>
            <a:off x="125413" y="944525"/>
            <a:ext cx="3672664" cy="3873518"/>
            <a:chOff x="125413" y="944525"/>
            <a:chExt cx="3672664" cy="3873518"/>
          </a:xfrm>
        </p:grpSpPr>
        <p:graphicFrame>
          <p:nvGraphicFramePr>
            <p:cNvPr id="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884725"/>
                </p:ext>
              </p:extLst>
            </p:nvPr>
          </p:nvGraphicFramePr>
          <p:xfrm>
            <a:off x="125413" y="1643645"/>
            <a:ext cx="3672664" cy="3174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Prism 8" r:id="rId3" imgW="3672664" imgH="3174398" progId="Prism8.Document">
                    <p:embed/>
                  </p:oleObj>
                </mc:Choice>
                <mc:Fallback>
                  <p:oleObj name="Prism 8" r:id="rId3" imgW="3672664" imgH="3174398" progId="Prism8.Document">
                    <p:embed/>
                    <p:pic>
                      <p:nvPicPr>
                        <p:cNvPr id="2179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413" y="1643645"/>
                          <a:ext cx="3672664" cy="3174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720159" y="944525"/>
              <a:ext cx="24831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/>
                <a:t>% US RNA+ </a:t>
              </a:r>
              <a:r>
                <a:rPr lang="nl-NL" b="1" dirty="0" err="1"/>
                <a:t>cells</a:t>
              </a:r>
              <a:r>
                <a:rPr lang="nl-NL" b="1" dirty="0"/>
                <a:t> </a:t>
              </a:r>
            </a:p>
            <a:p>
              <a:pPr algn="ctr"/>
              <a:r>
                <a:rPr lang="nl-NL" b="1" dirty="0"/>
                <a:t>in </a:t>
              </a:r>
              <a:r>
                <a:rPr lang="nl-NL" b="1" dirty="0" err="1"/>
                <a:t>integrated</a:t>
              </a:r>
              <a:r>
                <a:rPr lang="nl-NL" b="1" dirty="0"/>
                <a:t> DNA+ </a:t>
              </a:r>
              <a:r>
                <a:rPr lang="nl-NL" b="1" dirty="0" err="1"/>
                <a:t>cells</a:t>
              </a:r>
              <a:endParaRPr lang="nl-NL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89D6FB-43D9-424F-9BF2-2FF2CD053FFA}"/>
              </a:ext>
            </a:extLst>
          </p:cNvPr>
          <p:cNvGrpSpPr/>
          <p:nvPr/>
        </p:nvGrpSpPr>
        <p:grpSpPr>
          <a:xfrm>
            <a:off x="8485632" y="944524"/>
            <a:ext cx="3530771" cy="3873519"/>
            <a:chOff x="8485632" y="944524"/>
            <a:chExt cx="3530771" cy="3873519"/>
          </a:xfrm>
        </p:grpSpPr>
        <p:graphicFrame>
          <p:nvGraphicFramePr>
            <p:cNvPr id="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533935"/>
                </p:ext>
              </p:extLst>
            </p:nvPr>
          </p:nvGraphicFramePr>
          <p:xfrm>
            <a:off x="8485632" y="1643645"/>
            <a:ext cx="3530771" cy="3174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Prism 8" r:id="rId5" imgW="3530771" imgH="3174398" progId="Prism8.Document">
                    <p:embed/>
                  </p:oleObj>
                </mc:Choice>
                <mc:Fallback>
                  <p:oleObj name="Prism 8" r:id="rId5" imgW="3530771" imgH="3174398" progId="Prism8.Document">
                    <p:embed/>
                    <p:pic>
                      <p:nvPicPr>
                        <p:cNvPr id="218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5632" y="1643645"/>
                          <a:ext cx="3530771" cy="3174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8997692" y="944524"/>
              <a:ext cx="2506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/>
                <a:t>% MS RNA+ </a:t>
              </a:r>
              <a:r>
                <a:rPr lang="nl-NL" b="1" dirty="0" err="1"/>
                <a:t>cells</a:t>
              </a:r>
              <a:r>
                <a:rPr lang="nl-NL" b="1" dirty="0"/>
                <a:t> </a:t>
              </a:r>
            </a:p>
            <a:p>
              <a:pPr algn="ctr"/>
              <a:r>
                <a:rPr lang="nl-NL" b="1" dirty="0"/>
                <a:t>in </a:t>
              </a:r>
              <a:r>
                <a:rPr lang="nl-NL" b="1" dirty="0" err="1"/>
                <a:t>integrated</a:t>
              </a:r>
              <a:r>
                <a:rPr lang="nl-NL" b="1" dirty="0"/>
                <a:t> DNA+ </a:t>
              </a:r>
              <a:r>
                <a:rPr lang="nl-NL" b="1" dirty="0" err="1"/>
                <a:t>cells</a:t>
              </a:r>
              <a:endParaRPr lang="nl-NL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53DD9-5D94-4167-A6A1-E50EB1D29CEA}"/>
              </a:ext>
            </a:extLst>
          </p:cNvPr>
          <p:cNvGrpSpPr/>
          <p:nvPr/>
        </p:nvGrpSpPr>
        <p:grpSpPr>
          <a:xfrm>
            <a:off x="4370832" y="944525"/>
            <a:ext cx="3604238" cy="3873518"/>
            <a:chOff x="4370832" y="944525"/>
            <a:chExt cx="3604238" cy="3873518"/>
          </a:xfrm>
        </p:grpSpPr>
        <p:graphicFrame>
          <p:nvGraphicFramePr>
            <p:cNvPr id="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8772484"/>
                </p:ext>
              </p:extLst>
            </p:nvPr>
          </p:nvGraphicFramePr>
          <p:xfrm>
            <a:off x="4370832" y="1643645"/>
            <a:ext cx="3604238" cy="3174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Prism 8" r:id="rId7" imgW="3604238" imgH="3174398" progId="Prism8.Document">
                    <p:embed/>
                  </p:oleObj>
                </mc:Choice>
                <mc:Fallback>
                  <p:oleObj name="Prism 8" r:id="rId7" imgW="3604238" imgH="3174398" progId="Prism8.Document">
                    <p:embed/>
                    <p:pic>
                      <p:nvPicPr>
                        <p:cNvPr id="2181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0832" y="1643645"/>
                          <a:ext cx="3604238" cy="3174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291569" y="944525"/>
              <a:ext cx="17627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/>
                <a:t>% MS RNA+ </a:t>
              </a:r>
              <a:r>
                <a:rPr lang="nl-NL" b="1" dirty="0" err="1"/>
                <a:t>cells</a:t>
              </a:r>
              <a:r>
                <a:rPr lang="nl-NL" b="1" dirty="0"/>
                <a:t> </a:t>
              </a:r>
            </a:p>
            <a:p>
              <a:pPr algn="ctr"/>
              <a:r>
                <a:rPr lang="nl-NL" b="1" dirty="0"/>
                <a:t>in US RNA+ </a:t>
              </a:r>
              <a:r>
                <a:rPr lang="nl-NL" b="1" dirty="0" err="1"/>
                <a:t>cells</a:t>
              </a:r>
              <a:endParaRPr lang="nl-N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33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3859212" cy="31210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/>
              <a:t>Kevin Groen 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Maria </a:t>
            </a:r>
            <a:r>
              <a:rPr lang="en-US" altLang="en-US" sz="2000" dirty="0" err="1"/>
              <a:t>Feuchert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 err="1"/>
              <a:t>Yara</a:t>
            </a:r>
            <a:r>
              <a:rPr lang="en-US" altLang="en-US" sz="2000" dirty="0"/>
              <a:t> L. </a:t>
            </a:r>
            <a:r>
              <a:rPr lang="en-US" altLang="en-US" sz="2000" dirty="0" err="1"/>
              <a:t>Verschoor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Marilia R. </a:t>
            </a:r>
            <a:r>
              <a:rPr lang="en-US" altLang="en-US" sz="2000" dirty="0" err="1"/>
              <a:t>Pinzone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Laura K. </a:t>
            </a:r>
            <a:r>
              <a:rPr lang="en-US" altLang="en-US" sz="2000" dirty="0" err="1"/>
              <a:t>DeMaster</a:t>
            </a:r>
            <a:r>
              <a:rPr lang="en-US" altLang="en-US" sz="2000" dirty="0"/>
              <a:t> </a:t>
            </a:r>
          </a:p>
          <a:p>
            <a:pPr marL="0" indent="0">
              <a:buFontTx/>
              <a:buNone/>
            </a:pP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O’Doherty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Ben Berkhout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6340" r="8469" b="10081"/>
          <a:stretch>
            <a:fillRect/>
          </a:stretch>
        </p:blipFill>
        <p:spPr bwMode="auto">
          <a:xfrm>
            <a:off x="179388" y="5234937"/>
            <a:ext cx="3200400" cy="6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027023"/>
            <a:ext cx="3200400" cy="8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8575" y="5276850"/>
            <a:ext cx="453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a.o.pasternak@amsterdamumc.nl</a:t>
            </a:r>
          </a:p>
        </p:txBody>
      </p:sp>
    </p:spTree>
    <p:extLst>
      <p:ext uri="{BB962C8B-B14F-4D97-AF65-F5344CB8AC3E}">
        <p14:creationId xmlns:p14="http://schemas.microsoft.com/office/powerpoint/2010/main" val="3059212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15295</TotalTime>
  <Words>247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Raleway</vt:lpstr>
      <vt:lpstr>AIDS 2016_Template</vt:lpstr>
      <vt:lpstr>Prism 8</vt:lpstr>
      <vt:lpstr>Highly sensitive, limiting dilution-multiplex seminested quantitative PCR-based assay reveals a large active HIV-1 reservoir in infected ART-suppressed individuals and elite suppressors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Groep 8A</cp:lastModifiedBy>
  <cp:revision>67</cp:revision>
  <cp:lastPrinted>2017-01-16T15:31:13Z</cp:lastPrinted>
  <dcterms:created xsi:type="dcterms:W3CDTF">2017-01-13T09:09:35Z</dcterms:created>
  <dcterms:modified xsi:type="dcterms:W3CDTF">2019-07-22T01:35:56Z</dcterms:modified>
</cp:coreProperties>
</file>